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Great Vibes" panose="02000507080000020002" pitchFamily="2" charset="0"/>
      <p:regular r:id="rId16"/>
    </p:embeddedFont>
    <p:embeddedFont>
      <p:font typeface="Bahnschrift SemiLight" panose="020B0502040204020203" pitchFamily="34" charset="0"/>
      <p:regular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5419" autoAdjust="0"/>
  </p:normalViewPr>
  <p:slideViewPr>
    <p:cSldViewPr snapToGrid="0">
      <p:cViewPr varScale="1">
        <p:scale>
          <a:sx n="27" d="100"/>
          <a:sy n="27" d="100"/>
        </p:scale>
        <p:origin x="2755" y="29"/>
      </p:cViewPr>
      <p:guideLst/>
    </p:cSldViewPr>
  </p:slideViewPr>
  <p:notesTextViewPr>
    <p:cViewPr>
      <p:scale>
        <a:sx n="1" d="1"/>
        <a:sy n="1" d="1"/>
      </p:scale>
      <p:origin x="0" y="0"/>
    </p:cViewPr>
  </p:notesText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7FBF39-97D1-4BC7-945E-4410C1000344}"/>
              </a:ext>
            </a:extLst>
          </p:cNvPr>
          <p:cNvSpPr>
            <a:spLocks noGrp="1"/>
          </p:cNvSpPr>
          <p:nvPr>
            <p:ph type="hdr" sz="quarter"/>
          </p:nvPr>
        </p:nvSpPr>
        <p:spPr>
          <a:xfrm>
            <a:off x="207264" y="85344"/>
            <a:ext cx="2764536" cy="963168"/>
          </a:xfrm>
          <a:prstGeom prst="rect">
            <a:avLst/>
          </a:prstGeom>
        </p:spPr>
        <p:txBody>
          <a:bodyPr vert="horz" lIns="91440" tIns="45720" rIns="91440" bIns="45720" rtlCol="0"/>
          <a:lstStyle>
            <a:lvl1pPr algn="l">
              <a:defRPr sz="1200"/>
            </a:lvl1pPr>
          </a:lstStyle>
          <a:p>
            <a:pPr>
              <a:lnSpc>
                <a:spcPct val="80000"/>
              </a:lnSpc>
            </a:pPr>
            <a:r>
              <a:rPr lang="en-US" sz="1600" dirty="0"/>
              <a:t>DESPERATELY</a:t>
            </a:r>
          </a:p>
          <a:p>
            <a:pPr>
              <a:lnSpc>
                <a:spcPct val="80000"/>
              </a:lnSpc>
            </a:pPr>
            <a:r>
              <a:rPr lang="en-US" sz="2400" b="1" dirty="0"/>
              <a:t>SEEKING</a:t>
            </a:r>
          </a:p>
          <a:p>
            <a:pPr>
              <a:lnSpc>
                <a:spcPct val="80000"/>
              </a:lnSpc>
            </a:pPr>
            <a:r>
              <a:rPr lang="en-US" sz="2400" dirty="0">
                <a:latin typeface="Great Vibes" panose="02000507080000020002" pitchFamily="2" charset="0"/>
              </a:rPr>
              <a:t>Relevance</a:t>
            </a:r>
          </a:p>
        </p:txBody>
      </p:sp>
      <p:sp>
        <p:nvSpPr>
          <p:cNvPr id="3" name="Date Placeholder 2">
            <a:extLst>
              <a:ext uri="{FF2B5EF4-FFF2-40B4-BE49-F238E27FC236}">
                <a16:creationId xmlns:a16="http://schemas.microsoft.com/office/drawing/2014/main" id="{F7038B7D-B1F6-4F66-BEFA-82927AEF1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11, 2018 am</a:t>
            </a:r>
          </a:p>
        </p:txBody>
      </p:sp>
      <p:sp>
        <p:nvSpPr>
          <p:cNvPr id="4" name="Footer Placeholder 3">
            <a:extLst>
              <a:ext uri="{FF2B5EF4-FFF2-40B4-BE49-F238E27FC236}">
                <a16:creationId xmlns:a16="http://schemas.microsoft.com/office/drawing/2014/main" id="{99DEA860-A387-498B-AD2A-5ADA461479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2F5DC3A-4DB7-4090-A7CF-05250A33C9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EE8FA0B-9053-41B8-9A63-D910700007A2}" type="slidenum">
              <a:rPr lang="en-US" smtClean="0"/>
              <a:t>‹#›</a:t>
            </a:fld>
            <a:endParaRPr lang="en-US" dirty="0"/>
          </a:p>
        </p:txBody>
      </p:sp>
    </p:spTree>
    <p:extLst>
      <p:ext uri="{BB962C8B-B14F-4D97-AF65-F5344CB8AC3E}">
        <p14:creationId xmlns:p14="http://schemas.microsoft.com/office/powerpoint/2010/main" val="206011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80626-D53C-4C6F-8FDB-A8A97811C392}"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17B33-93C6-40AF-BC1F-B45D15676BB7}" type="slidenum">
              <a:rPr lang="en-US" smtClean="0"/>
              <a:t>‹#›</a:t>
            </a:fld>
            <a:endParaRPr lang="en-US"/>
          </a:p>
        </p:txBody>
      </p:sp>
    </p:spTree>
    <p:extLst>
      <p:ext uri="{BB962C8B-B14F-4D97-AF65-F5344CB8AC3E}">
        <p14:creationId xmlns:p14="http://schemas.microsoft.com/office/powerpoint/2010/main" val="68118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ssets.pewresearch.org/wp-content/uploads/sites/2/2011/11/Pew-Global-Attitudes-Values-Report-FINAL-November-17-2011-10AM-EST1.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have systemic and dedicated efforts to secularize America. These efforts have significantly marginalized faith in God. </a:t>
            </a:r>
            <a:r>
              <a:rPr lang="en-US" sz="1200" b="0" i="0" kern="1200" dirty="0">
                <a:solidFill>
                  <a:schemeClr val="tx1"/>
                </a:solidFill>
                <a:effectLst/>
                <a:latin typeface="+mn-lt"/>
                <a:ea typeface="+mn-ea"/>
                <a:cs typeface="+mn-cs"/>
              </a:rPr>
              <a:t>(2011 poll of religious views (</a:t>
            </a:r>
            <a:r>
              <a:rPr lang="en-US" sz="1200" b="1" i="0" u="none" strike="noStrike" kern="1200" dirty="0">
                <a:solidFill>
                  <a:schemeClr val="tx1"/>
                </a:solidFill>
                <a:effectLst/>
                <a:latin typeface="+mn-lt"/>
                <a:ea typeface="+mn-ea"/>
                <a:cs typeface="+mn-cs"/>
                <a:hlinkClick r:id="rId3"/>
              </a:rPr>
              <a:t>Pew Research Center, 2011</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Only 50% of Americans still believe religion is important, and only 53% believe that belief in God is necessary for a foundation of morality and good values. </a:t>
            </a:r>
          </a:p>
          <a:p>
            <a:r>
              <a:rPr lang="en-US" sz="1200" b="1" i="0" kern="1200" dirty="0">
                <a:solidFill>
                  <a:schemeClr val="tx1"/>
                </a:solidFill>
                <a:effectLst/>
                <a:latin typeface="+mn-lt"/>
                <a:ea typeface="+mn-ea"/>
                <a:cs typeface="+mn-cs"/>
              </a:rPr>
              <a:t>For decades the Christian denominations have sought to effectively deal with these changing attitudes.  They have been largely unsuccessful.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study in 2005 revealed that only 18% of Americans attend church on any Sunday.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that same interval it was estimated that 94% of all churches were losing ground when compared with the population growth in their community. </a:t>
            </a:r>
          </a:p>
          <a:p>
            <a:r>
              <a:rPr lang="en-US" sz="1200" b="1" i="0" kern="1200" dirty="0">
                <a:solidFill>
                  <a:schemeClr val="tx1"/>
                </a:solidFill>
                <a:effectLst/>
                <a:latin typeface="+mn-lt"/>
                <a:ea typeface="+mn-ea"/>
                <a:cs typeface="+mn-cs"/>
              </a:rPr>
              <a:t>How have most denominations sought to stop this negative trend?  By becoming relevant.</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need to “appeal to the unchurched”, rather than “bring the sinner to Christ”.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Worship that is entertaining (praise bands, pop/metal/rap, concerts, skits), rather than simple, reverent in the 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Youth activities, sleep-ins, games, family life centers and softball teams, rather than call our members to sacrifice and service.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 donuts and coffee to morning Bible classes.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Dress our preachers in </a:t>
            </a:r>
            <a:r>
              <a:rPr lang="en-US" sz="1200" b="0" i="0" kern="1200" dirty="0" err="1">
                <a:solidFill>
                  <a:schemeClr val="tx1"/>
                </a:solidFill>
                <a:effectLst/>
                <a:latin typeface="+mn-lt"/>
                <a:ea typeface="+mn-ea"/>
                <a:cs typeface="+mn-cs"/>
              </a:rPr>
              <a:t>tshirts</a:t>
            </a:r>
            <a:r>
              <a:rPr lang="en-US" sz="1200" b="0" i="0" kern="1200" dirty="0">
                <a:solidFill>
                  <a:schemeClr val="tx1"/>
                </a:solidFill>
                <a:effectLst/>
                <a:latin typeface="+mn-lt"/>
                <a:ea typeface="+mn-ea"/>
                <a:cs typeface="+mn-cs"/>
              </a:rPr>
              <a:t> and faded jeans, and have culturally relevant 15 minute talks, rather than </a:t>
            </a:r>
            <a:r>
              <a:rPr lang="en-US" sz="1200" b="0" i="0" kern="1200" dirty="0" err="1">
                <a:solidFill>
                  <a:schemeClr val="tx1"/>
                </a:solidFill>
                <a:effectLst/>
                <a:latin typeface="+mn-lt"/>
                <a:ea typeface="+mn-ea"/>
                <a:cs typeface="+mn-cs"/>
              </a:rPr>
              <a:t>Gosple</a:t>
            </a:r>
            <a:r>
              <a:rPr lang="en-US" sz="1200" b="0" i="0" kern="1200" dirty="0">
                <a:solidFill>
                  <a:schemeClr val="tx1"/>
                </a:solidFill>
                <a:effectLst/>
                <a:latin typeface="+mn-lt"/>
                <a:ea typeface="+mn-ea"/>
                <a:cs typeface="+mn-cs"/>
              </a:rPr>
              <a:t> Preaching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Invite people to come as they are, rather than convicting them of the need to change (repent).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effect, appeal to the carnal man, because a spiritual approach will not get them in the door.</a:t>
            </a:r>
          </a:p>
          <a:p>
            <a:r>
              <a:rPr lang="en-US" sz="1200" b="1" i="0" kern="1200" dirty="0">
                <a:solidFill>
                  <a:schemeClr val="tx1"/>
                </a:solidFill>
                <a:effectLst/>
                <a:latin typeface="+mn-lt"/>
                <a:ea typeface="+mn-ea"/>
                <a:cs typeface="+mn-cs"/>
              </a:rPr>
              <a:t>Let me give you an example.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Christmas service rap between Santa Clause and the Tooth Fairy.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middle of this performance little boy asked, “Are we in church?”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Instead of convicting, they chose to entertain.</a:t>
            </a:r>
          </a:p>
          <a:p>
            <a:r>
              <a:rPr lang="en-US" sz="1200" b="0" i="0" kern="1200" dirty="0">
                <a:solidFill>
                  <a:schemeClr val="tx1"/>
                </a:solidFill>
                <a:effectLst/>
                <a:latin typeface="+mn-lt"/>
                <a:ea typeface="+mn-ea"/>
                <a:cs typeface="+mn-cs"/>
              </a:rPr>
              <a:t>The most obvious example of this desire to be relevant is found in how churches treat their young people.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“Children’s church.”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Yyouth</a:t>
            </a:r>
            <a:r>
              <a:rPr lang="en-US" sz="1200" b="0" i="0" kern="1200" dirty="0">
                <a:solidFill>
                  <a:schemeClr val="tx1"/>
                </a:solidFill>
                <a:effectLst/>
                <a:latin typeface="+mn-lt"/>
                <a:ea typeface="+mn-ea"/>
                <a:cs typeface="+mn-cs"/>
              </a:rPr>
              <a:t> minister” whose responsibility it is to (as one youth minister said) “help Christian parents provide Christian entertainment to Christian young people.”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their efforts to appeal, and make Christ “relevant” to the young, </a:t>
            </a:r>
            <a:r>
              <a:rPr lang="en-US" sz="1200" b="1" i="0" kern="1200" dirty="0">
                <a:solidFill>
                  <a:schemeClr val="tx1"/>
                </a:solidFill>
                <a:effectLst/>
                <a:latin typeface="+mn-lt"/>
                <a:ea typeface="+mn-ea"/>
                <a:cs typeface="+mn-cs"/>
              </a:rPr>
              <a:t>they pander </a:t>
            </a:r>
            <a:r>
              <a:rPr lang="en-US" sz="1200" b="0" i="0" kern="1200" dirty="0">
                <a:solidFill>
                  <a:schemeClr val="tx1"/>
                </a:solidFill>
                <a:effectLst/>
                <a:latin typeface="+mn-lt"/>
                <a:ea typeface="+mn-ea"/>
                <a:cs typeface="+mn-cs"/>
              </a:rPr>
              <a:t>to the young.  They create a separate group that is pampered and indulged through their entire youth.  So, what happens when they enter the real world?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William Lane Craig, in his book </a:t>
            </a:r>
            <a:r>
              <a:rPr lang="en-US" sz="1200" b="0" i="1" kern="1200" dirty="0">
                <a:solidFill>
                  <a:schemeClr val="tx1"/>
                </a:solidFill>
                <a:effectLst/>
                <a:latin typeface="+mn-lt"/>
                <a:ea typeface="+mn-ea"/>
                <a:cs typeface="+mn-cs"/>
              </a:rPr>
              <a:t>On Guard</a:t>
            </a:r>
            <a:r>
              <a:rPr lang="en-US" sz="1200" b="0" i="0" kern="1200" dirty="0">
                <a:solidFill>
                  <a:schemeClr val="tx1"/>
                </a:solidFill>
                <a:effectLst/>
                <a:latin typeface="+mn-lt"/>
                <a:ea typeface="+mn-ea"/>
                <a:cs typeface="+mn-cs"/>
              </a:rPr>
              <a:t>(a book on Christian apologetics) wrote this, “A Christian minister at Stanford University recently told me that 40 percent of Christian high school students in church youth groups will quit church involvement altogether after graduation.  Forty percent! It’s not just that they lose their faith in a hostile university environment.  Rather, many have already abandoned faith while still in the youth group but continue to go through the motions until they’re out from under their parent’s authority.”</a:t>
            </a:r>
          </a:p>
          <a:p>
            <a:pPr marL="0" indent="0">
              <a:buFont typeface="Arial" panose="020B0604020202020204" pitchFamily="34" charset="0"/>
              <a:buNone/>
            </a:pPr>
            <a:r>
              <a:rPr lang="en-US" sz="1200" b="0" i="0" kern="1200" dirty="0">
                <a:solidFill>
                  <a:schemeClr val="tx1"/>
                </a:solidFill>
                <a:effectLst/>
                <a:latin typeface="+mn-lt"/>
                <a:ea typeface="+mn-ea"/>
                <a:cs typeface="+mn-cs"/>
              </a:rPr>
              <a:t>We need to be careful not to fall for the desperate desire to be relevant – As Christians or as a Congregation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some solutions to the problem?</a:t>
            </a:r>
          </a:p>
          <a:p>
            <a:endParaRPr lang="en-US" dirty="0"/>
          </a:p>
        </p:txBody>
      </p:sp>
      <p:sp>
        <p:nvSpPr>
          <p:cNvPr id="4" name="Slide Number Placeholder 3"/>
          <p:cNvSpPr>
            <a:spLocks noGrp="1"/>
          </p:cNvSpPr>
          <p:nvPr>
            <p:ph type="sldNum" sz="quarter" idx="10"/>
          </p:nvPr>
        </p:nvSpPr>
        <p:spPr/>
        <p:txBody>
          <a:bodyPr/>
          <a:lstStyle/>
          <a:p>
            <a:fld id="{A6D17B33-93C6-40AF-BC1F-B45D15676BB7}" type="slidenum">
              <a:rPr lang="en-US" smtClean="0"/>
              <a:t>1</a:t>
            </a:fld>
            <a:endParaRPr lang="en-US"/>
          </a:p>
        </p:txBody>
      </p:sp>
    </p:spTree>
    <p:extLst>
      <p:ext uri="{BB962C8B-B14F-4D97-AF65-F5344CB8AC3E}">
        <p14:creationId xmlns:p14="http://schemas.microsoft.com/office/powerpoint/2010/main" val="209807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note that there is no guarantee, even if we do all things right, people will be interested!  (Power of gospel is persuasive)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antediluvian world, only eight souls were spared from condemnation from that judgment.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Judges 17 a man named Micah (like many today) created his own religion.  He built a shrine, made an ephod and household idols, and hired a young man from Bethlehem to be a priest</a:t>
            </a:r>
            <a:r>
              <a:rPr lang="en-US" sz="1200" b="0" i="1" kern="1200" dirty="0">
                <a:solidFill>
                  <a:schemeClr val="tx1"/>
                </a:solidFill>
                <a:effectLst/>
                <a:latin typeface="+mn-lt"/>
                <a:ea typeface="+mn-ea"/>
                <a:cs typeface="+mn-cs"/>
              </a:rPr>
              <a:t>.  “In those days there was no king in Israel; everyone did what was right in his own eyes”</a:t>
            </a:r>
            <a:r>
              <a:rPr lang="en-US" sz="1200" b="0" i="0" kern="1200" dirty="0">
                <a:solidFill>
                  <a:schemeClr val="tx1"/>
                </a:solidFill>
                <a:effectLst/>
                <a:latin typeface="+mn-lt"/>
                <a:ea typeface="+mn-ea"/>
                <a:cs typeface="+mn-cs"/>
              </a:rPr>
              <a:t> (Judges 17:6).</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 Elijah’s time, when Ahab was king in Israel, the prophet was targeted by that wicked king</a:t>
            </a:r>
            <a:r>
              <a:rPr lang="en-US" sz="1200" b="0" i="1" kern="1200" dirty="0">
                <a:solidFill>
                  <a:schemeClr val="tx1"/>
                </a:solidFill>
                <a:effectLst/>
                <a:latin typeface="+mn-lt"/>
                <a:ea typeface="+mn-ea"/>
                <a:cs typeface="+mn-cs"/>
              </a:rPr>
              <a:t>.  “So he said, ‘I have been very zealous for the Lord God of hosts; for the children of Israel have forsaken Your covenant, torn down Your altars, and killed Your prophets with the sword.  I alone am left; and they seek to take my life”</a:t>
            </a:r>
            <a:r>
              <a:rPr lang="en-US" sz="1200" b="0" i="0" kern="1200" dirty="0">
                <a:solidFill>
                  <a:schemeClr val="tx1"/>
                </a:solidFill>
                <a:effectLst/>
                <a:latin typeface="+mn-lt"/>
                <a:ea typeface="+mn-ea"/>
                <a:cs typeface="+mn-cs"/>
              </a:rPr>
              <a:t> (1 Kings 19:10). Though Elijah was mistaken (God told him, </a:t>
            </a:r>
            <a:r>
              <a:rPr lang="en-US" sz="1200" b="0" i="1" kern="1200" dirty="0">
                <a:solidFill>
                  <a:schemeClr val="tx1"/>
                </a:solidFill>
                <a:effectLst/>
                <a:latin typeface="+mn-lt"/>
                <a:ea typeface="+mn-ea"/>
                <a:cs typeface="+mn-cs"/>
              </a:rPr>
              <a:t>“Yet I have reserved seven thousand in Israel, all whose knees have not bowed to Baal”</a:t>
            </a:r>
            <a:r>
              <a:rPr lang="en-US" sz="1200" b="0" i="0" kern="1200" dirty="0">
                <a:solidFill>
                  <a:schemeClr val="tx1"/>
                </a:solidFill>
                <a:effectLst/>
                <a:latin typeface="+mn-lt"/>
                <a:ea typeface="+mn-ea"/>
                <a:cs typeface="+mn-cs"/>
              </a:rPr>
              <a:t>, vs. 18), it nevertheless was a dark time in Israel.</a:t>
            </a:r>
          </a:p>
          <a:p>
            <a:r>
              <a:rPr lang="en-US" sz="1200" b="1" i="0" kern="1200" dirty="0">
                <a:solidFill>
                  <a:schemeClr val="tx1"/>
                </a:solidFill>
                <a:effectLst/>
                <a:latin typeface="+mn-lt"/>
                <a:ea typeface="+mn-ea"/>
                <a:cs typeface="+mn-cs"/>
              </a:rPr>
              <a:t>In our time, and in our nation, the work of evangelism is difficult.  But it is not in vain!  The majority most certainly will reject the truth.  Jesus told his disciples, </a:t>
            </a:r>
            <a:r>
              <a:rPr lang="en-US" sz="1200" b="1" i="1" kern="1200" dirty="0">
                <a:solidFill>
                  <a:schemeClr val="tx1"/>
                </a:solidFill>
                <a:effectLst/>
                <a:latin typeface="+mn-lt"/>
                <a:ea typeface="+mn-ea"/>
                <a:cs typeface="+mn-cs"/>
              </a:rPr>
              <a:t>“If the world hates you, you know that it hated Me before it hated you”</a:t>
            </a:r>
            <a:r>
              <a:rPr lang="en-US" sz="1200" b="1" i="0" kern="1200" dirty="0">
                <a:solidFill>
                  <a:schemeClr val="tx1"/>
                </a:solidFill>
                <a:effectLst/>
                <a:latin typeface="+mn-lt"/>
                <a:ea typeface="+mn-ea"/>
                <a:cs typeface="+mn-cs"/>
              </a:rPr>
              <a:t> (John 15:18).  But, there will always be some who respond out of a pure heart.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intent of God has never been to appeal to men as they are, but to bring them to repentance.  Our focus should be less on relevance and relative growth, and more on the work of evangelism itself.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Remember Paul’s words, </a:t>
            </a:r>
            <a:r>
              <a:rPr lang="en-US" sz="1200" b="0" i="1" kern="1200" dirty="0">
                <a:solidFill>
                  <a:schemeClr val="tx1"/>
                </a:solidFill>
                <a:effectLst/>
                <a:latin typeface="+mn-lt"/>
                <a:ea typeface="+mn-ea"/>
                <a:cs typeface="+mn-cs"/>
              </a:rPr>
              <a:t>“I planted, Apollos watered, but God gave the increase.  So then neither he who plants is anything, nor he who waters, but God who gives the increase”</a:t>
            </a:r>
            <a:r>
              <a:rPr lang="en-US" sz="1200" b="0" i="0" kern="1200" dirty="0">
                <a:solidFill>
                  <a:schemeClr val="tx1"/>
                </a:solidFill>
                <a:effectLst/>
                <a:latin typeface="+mn-lt"/>
                <a:ea typeface="+mn-ea"/>
                <a:cs typeface="+mn-cs"/>
              </a:rPr>
              <a:t> (1 Corinthians 3:6-7).  The increase may be small in our time, but that is irrelevant as it pertains to our call to plant the gospel seed.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May I suggest a few needed things for the people of God.</a:t>
            </a:r>
          </a:p>
        </p:txBody>
      </p:sp>
      <p:sp>
        <p:nvSpPr>
          <p:cNvPr id="4" name="Slide Number Placeholder 3"/>
          <p:cNvSpPr>
            <a:spLocks noGrp="1"/>
          </p:cNvSpPr>
          <p:nvPr>
            <p:ph type="sldNum" sz="quarter" idx="10"/>
          </p:nvPr>
        </p:nvSpPr>
        <p:spPr/>
        <p:txBody>
          <a:bodyPr/>
          <a:lstStyle/>
          <a:p>
            <a:fld id="{A6D17B33-93C6-40AF-BC1F-B45D15676BB7}" type="slidenum">
              <a:rPr lang="en-US" smtClean="0"/>
              <a:t>2</a:t>
            </a:fld>
            <a:endParaRPr lang="en-US"/>
          </a:p>
        </p:txBody>
      </p:sp>
    </p:spTree>
    <p:extLst>
      <p:ext uri="{BB962C8B-B14F-4D97-AF65-F5344CB8AC3E}">
        <p14:creationId xmlns:p14="http://schemas.microsoft.com/office/powerpoint/2010/main" val="192194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Embrace our countercultural identity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a:t>
            </a:r>
            <a:r>
              <a:rPr lang="en-US" sz="1200" b="0" i="1" kern="1200" dirty="0">
                <a:solidFill>
                  <a:schemeClr val="tx1"/>
                </a:solidFill>
                <a:effectLst/>
                <a:latin typeface="+mn-lt"/>
                <a:ea typeface="+mn-ea"/>
                <a:cs typeface="+mn-cs"/>
              </a:rPr>
              <a:t>“sojourners and pilgrims”</a:t>
            </a:r>
            <a:r>
              <a:rPr lang="en-US" sz="1200" b="0" i="0" kern="1200" dirty="0">
                <a:solidFill>
                  <a:schemeClr val="tx1"/>
                </a:solidFill>
                <a:effectLst/>
                <a:latin typeface="+mn-lt"/>
                <a:ea typeface="+mn-ea"/>
                <a:cs typeface="+mn-cs"/>
              </a:rPr>
              <a:t> (cf. 1 Peter 2:11).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the song says, “This world is not my home, I’m just a passing through.”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Peter admonished, </a:t>
            </a:r>
            <a:r>
              <a:rPr lang="en-US" sz="1200" b="0" i="1" kern="1200" dirty="0">
                <a:solidFill>
                  <a:schemeClr val="tx1"/>
                </a:solidFill>
                <a:effectLst/>
                <a:latin typeface="+mn-lt"/>
                <a:ea typeface="+mn-ea"/>
                <a:cs typeface="+mn-cs"/>
              </a:rPr>
              <a:t>“we have spent enough of our past lifetime in doing the will of the Gentiles”</a:t>
            </a:r>
            <a:r>
              <a:rPr lang="en-US" sz="1200" b="0" i="0" kern="1200" dirty="0">
                <a:solidFill>
                  <a:schemeClr val="tx1"/>
                </a:solidFill>
                <a:effectLst/>
                <a:latin typeface="+mn-lt"/>
                <a:ea typeface="+mn-ea"/>
                <a:cs typeface="+mn-cs"/>
              </a:rPr>
              <a:t> (1 Peter 4:3).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we die to sin, we rise to become a new creature in Christ, and our lives should mirror that fact.  </a:t>
            </a:r>
          </a:p>
          <a:p>
            <a:pPr marL="0" indent="0">
              <a:buFont typeface="Arial" panose="020B0604020202020204" pitchFamily="34" charset="0"/>
              <a:buNone/>
            </a:pPr>
            <a:r>
              <a:rPr lang="en-US" sz="1200" b="0" i="0" kern="1200" dirty="0">
                <a:solidFill>
                  <a:schemeClr val="tx1"/>
                </a:solidFill>
                <a:effectLst/>
                <a:latin typeface="+mn-lt"/>
                <a:ea typeface="+mn-ea"/>
                <a:cs typeface="+mn-cs"/>
              </a:rPr>
              <a:t>(Romans 12:2),  </a:t>
            </a:r>
            <a:r>
              <a:rPr lang="en-US" sz="1200" b="0" i="1" kern="1200" dirty="0">
                <a:solidFill>
                  <a:schemeClr val="tx1"/>
                </a:solidFill>
                <a:effectLst/>
                <a:latin typeface="+mn-lt"/>
                <a:ea typeface="+mn-ea"/>
                <a:cs typeface="+mn-cs"/>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a:t>
            </a:r>
            <a:r>
              <a:rPr lang="en-US" sz="1200" b="0" i="0" kern="1200" dirty="0">
                <a:solidFill>
                  <a:schemeClr val="tx1"/>
                </a:solidFill>
                <a:effectLst/>
                <a:latin typeface="+mn-lt"/>
                <a:ea typeface="+mn-ea"/>
                <a:cs typeface="+mn-cs"/>
              </a:rPr>
              <a:t> (Romans 12:1-2).</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Our churches should not be trying to alter our worship to become more palatable to the worldly minded.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focus must not be on style, but substance.  We should rejoice in how different we are from the denominations who have pandered to gain numbers.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should offer something distinctive and unique.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appeal to “Speak where the Bible speaks, and be silent where the Bible is silent” is as needed today as it ever has been.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As individuals, we should self-identify as a </a:t>
            </a:r>
            <a:r>
              <a:rPr lang="en-US" sz="1200" b="1" i="1" kern="1200" dirty="0">
                <a:solidFill>
                  <a:schemeClr val="tx1"/>
                </a:solidFill>
                <a:effectLst/>
                <a:latin typeface="+mn-lt"/>
                <a:ea typeface="+mn-ea"/>
                <a:cs typeface="+mn-cs"/>
              </a:rPr>
              <a:t>“peculiar people, zealous for good works”</a:t>
            </a:r>
            <a:r>
              <a:rPr lang="en-US" sz="1200" b="1" i="0" kern="1200" dirty="0">
                <a:solidFill>
                  <a:schemeClr val="tx1"/>
                </a:solidFill>
                <a:effectLst/>
                <a:latin typeface="+mn-lt"/>
                <a:ea typeface="+mn-ea"/>
                <a:cs typeface="+mn-cs"/>
              </a:rPr>
              <a:t> (Titus 2:14).</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Parents should not try to make sure their children fit in, instead giving them the tools to handle being different!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a child is ridiculed for his faith, rather than express sorrow, rejoice with them that he was</a:t>
            </a:r>
            <a:r>
              <a:rPr lang="en-US" sz="1200" b="0" i="1" kern="1200" dirty="0">
                <a:solidFill>
                  <a:schemeClr val="tx1"/>
                </a:solidFill>
                <a:effectLst/>
                <a:latin typeface="+mn-lt"/>
                <a:ea typeface="+mn-ea"/>
                <a:cs typeface="+mn-cs"/>
              </a:rPr>
              <a:t> “counted worthy to suffer shame for His name”</a:t>
            </a:r>
            <a:r>
              <a:rPr lang="en-US" sz="1200" b="0" i="0" kern="1200" dirty="0">
                <a:solidFill>
                  <a:schemeClr val="tx1"/>
                </a:solidFill>
                <a:effectLst/>
                <a:latin typeface="+mn-lt"/>
                <a:ea typeface="+mn-ea"/>
                <a:cs typeface="+mn-cs"/>
              </a:rPr>
              <a:t> (Acts 5:41).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By forging an identity that celebrates the distinction between the world and the church, our children will be less vulnerable to the siren call of our adversary.</a:t>
            </a:r>
          </a:p>
        </p:txBody>
      </p:sp>
      <p:sp>
        <p:nvSpPr>
          <p:cNvPr id="4" name="Slide Number Placeholder 3"/>
          <p:cNvSpPr>
            <a:spLocks noGrp="1"/>
          </p:cNvSpPr>
          <p:nvPr>
            <p:ph type="sldNum" sz="quarter" idx="10"/>
          </p:nvPr>
        </p:nvSpPr>
        <p:spPr/>
        <p:txBody>
          <a:bodyPr/>
          <a:lstStyle/>
          <a:p>
            <a:fld id="{A6D17B33-93C6-40AF-BC1F-B45D15676BB7}" type="slidenum">
              <a:rPr lang="en-US" smtClean="0"/>
              <a:t>3</a:t>
            </a:fld>
            <a:endParaRPr lang="en-US"/>
          </a:p>
        </p:txBody>
      </p:sp>
    </p:spTree>
    <p:extLst>
      <p:ext uri="{BB962C8B-B14F-4D97-AF65-F5344CB8AC3E}">
        <p14:creationId xmlns:p14="http://schemas.microsoft.com/office/powerpoint/2010/main" val="73362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Preach more apologetics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faith is reasonable, and as Christians we are urged…</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3:15), </a:t>
            </a:r>
            <a:r>
              <a:rPr lang="en-US" sz="1200" b="0" i="1" kern="1200" dirty="0">
                <a:solidFill>
                  <a:schemeClr val="tx1"/>
                </a:solidFill>
                <a:effectLst/>
                <a:latin typeface="+mn-lt"/>
                <a:ea typeface="+mn-ea"/>
                <a:cs typeface="+mn-cs"/>
              </a:rPr>
              <a:t>“But sanctify the Lord God in your hearts, and always be ready to give a defense to everyone who asks you a reason for the hope that is in you, with meekness and fear.”</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have a solid philosophical, intellectual and evidential basis for our faith.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However, our children are especially vulnerable to societal attacks.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Lessons on Christian evidences are important.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Appeals to archaeology, true science, history, prophecy, etc. are needed.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Remember, while you may be secure in your faith, your children are still spiritual babes.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school their faith is under attack, often from a very early age.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must never assume they are strong.  We need to proactive in establishing them in the truth.</a:t>
            </a:r>
          </a:p>
        </p:txBody>
      </p:sp>
      <p:sp>
        <p:nvSpPr>
          <p:cNvPr id="4" name="Slide Number Placeholder 3"/>
          <p:cNvSpPr>
            <a:spLocks noGrp="1"/>
          </p:cNvSpPr>
          <p:nvPr>
            <p:ph type="sldNum" sz="quarter" idx="10"/>
          </p:nvPr>
        </p:nvSpPr>
        <p:spPr/>
        <p:txBody>
          <a:bodyPr/>
          <a:lstStyle/>
          <a:p>
            <a:fld id="{A6D17B33-93C6-40AF-BC1F-B45D15676BB7}" type="slidenum">
              <a:rPr lang="en-US" smtClean="0"/>
              <a:t>4</a:t>
            </a:fld>
            <a:endParaRPr lang="en-US"/>
          </a:p>
        </p:txBody>
      </p:sp>
    </p:spTree>
    <p:extLst>
      <p:ext uri="{BB962C8B-B14F-4D97-AF65-F5344CB8AC3E}">
        <p14:creationId xmlns:p14="http://schemas.microsoft.com/office/powerpoint/2010/main" val="106555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Preach more doctrine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don’t know how many times I have been complimented by visitors on what they view as a unique or rare approach that I take in my sermons.  It has nothing to do with my ability or intelligence.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simply because doctrinal preaching, with application, is not seen in many pulpits.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they visit, they are struck by the contrast between what they are hearing, and what they typically have heard in other places.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tell them that there are many men who are doing the same thing, they just haven’t been going to the right congregations!</a:t>
            </a:r>
          </a:p>
          <a:p>
            <a:r>
              <a:rPr lang="en-US" sz="1200" b="1" i="0" kern="1200" dirty="0">
                <a:solidFill>
                  <a:schemeClr val="tx1"/>
                </a:solidFill>
                <a:effectLst/>
                <a:latin typeface="+mn-lt"/>
                <a:ea typeface="+mn-ea"/>
                <a:cs typeface="+mn-cs"/>
              </a:rPr>
              <a:t>It takes time to explain scripture, maintaining context.  It takes time to make proper applications from God’s word.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35 to 40 minute lesson explaining why James (James 2:14-26) is not contradicting Paul (Ephesians 2:8-9) is not a lesson that appeals to the carnal man.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who pander to the “felt needs” of an uninterested audience will limit their sermonettes to 15 minutes or so, and sprinkle in copious anecdotes, jokes, illustrations and quotes from human sources.  There remains no room to </a:t>
            </a:r>
            <a:r>
              <a:rPr lang="en-US" sz="1200" b="0" i="1" kern="1200" dirty="0">
                <a:solidFill>
                  <a:schemeClr val="tx1"/>
                </a:solidFill>
                <a:effectLst/>
                <a:latin typeface="+mn-lt"/>
                <a:ea typeface="+mn-ea"/>
                <a:cs typeface="+mn-cs"/>
              </a:rPr>
              <a:t>“Preach the word! Be ready in season and out of season. Convince, rebuke, exhort, with all longsuffering and teaching”</a:t>
            </a:r>
            <a:r>
              <a:rPr lang="en-US" sz="1200" b="0" i="0" kern="1200" dirty="0">
                <a:solidFill>
                  <a:schemeClr val="tx1"/>
                </a:solidFill>
                <a:effectLst/>
                <a:latin typeface="+mn-lt"/>
                <a:ea typeface="+mn-ea"/>
                <a:cs typeface="+mn-cs"/>
              </a:rPr>
              <a:t> (2 timothy 4:2).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am not talking about style, and I am not opposed to humor and anecdotes in preaching.  </a:t>
            </a:r>
            <a:r>
              <a:rPr lang="en-US" sz="1200" b="0" i="0" u="sng" kern="1200" dirty="0">
                <a:solidFill>
                  <a:schemeClr val="tx1"/>
                </a:solidFill>
                <a:effectLst/>
                <a:latin typeface="+mn-lt"/>
                <a:ea typeface="+mn-ea"/>
                <a:cs typeface="+mn-cs"/>
              </a:rPr>
              <a:t>However, these are tools to adorn the word, not replace it!</a:t>
            </a:r>
          </a:p>
          <a:p>
            <a:r>
              <a:rPr lang="en-US" sz="1200" b="1" i="0" kern="1200" dirty="0">
                <a:solidFill>
                  <a:schemeClr val="tx1"/>
                </a:solidFill>
                <a:effectLst/>
                <a:latin typeface="+mn-lt"/>
                <a:ea typeface="+mn-ea"/>
                <a:cs typeface="+mn-cs"/>
              </a:rPr>
              <a:t>God has established the church to equip the saints.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Paul describes the purpose, </a:t>
            </a:r>
            <a:r>
              <a:rPr lang="en-US" sz="1200" b="0" i="1" kern="1200" dirty="0">
                <a:solidFill>
                  <a:schemeClr val="tx1"/>
                </a:solidFill>
                <a:effectLst/>
                <a:latin typeface="+mn-lt"/>
                <a:ea typeface="+mn-ea"/>
                <a:cs typeface="+mn-cs"/>
              </a:rPr>
              <a:t>“that we should no longer be children, tossed to and </a:t>
            </a:r>
            <a:r>
              <a:rPr lang="en-US" sz="1200" b="0" i="1" kern="1200" dirty="0" err="1">
                <a:solidFill>
                  <a:schemeClr val="tx1"/>
                </a:solidFill>
                <a:effectLst/>
                <a:latin typeface="+mn-lt"/>
                <a:ea typeface="+mn-ea"/>
                <a:cs typeface="+mn-cs"/>
              </a:rPr>
              <a:t>fro</a:t>
            </a:r>
            <a:r>
              <a:rPr lang="en-US" sz="1200" b="0" i="1" kern="1200" dirty="0">
                <a:solidFill>
                  <a:schemeClr val="tx1"/>
                </a:solidFill>
                <a:effectLst/>
                <a:latin typeface="+mn-lt"/>
                <a:ea typeface="+mn-ea"/>
                <a:cs typeface="+mn-cs"/>
              </a:rPr>
              <a:t> and carried about with every wind of doctrine, by the trickery of men, in the cunning craftiness of deceitful plotting”</a:t>
            </a:r>
            <a:r>
              <a:rPr lang="en-US" sz="1200" b="0" i="0" kern="1200" dirty="0">
                <a:solidFill>
                  <a:schemeClr val="tx1"/>
                </a:solidFill>
                <a:effectLst/>
                <a:latin typeface="+mn-lt"/>
                <a:ea typeface="+mn-ea"/>
                <a:cs typeface="+mn-cs"/>
              </a:rPr>
              <a:t> (Ephesians 4:12).  </a:t>
            </a:r>
          </a:p>
          <a:p>
            <a:pPr marL="0" indent="0">
              <a:buFont typeface="Arial" panose="020B0604020202020204" pitchFamily="34" charset="0"/>
              <a:buNone/>
            </a:pPr>
            <a:r>
              <a:rPr lang="en-US" sz="1200" b="1" i="0" kern="1200" dirty="0">
                <a:solidFill>
                  <a:schemeClr val="tx1"/>
                </a:solidFill>
                <a:effectLst/>
                <a:latin typeface="+mn-lt"/>
                <a:ea typeface="+mn-ea"/>
                <a:cs typeface="+mn-cs"/>
              </a:rPr>
              <a:t>To avoid false doctrine a church must be established in true doctrine!</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work of a preacher is to give men what they need, not what they want.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congregation who supplies this will protect its members, and appeal to those who desire to know and obey God’s will.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perspective is unique in the religious world.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misguided to try to adapt or conform our preaching to the norm of our society.</a:t>
            </a:r>
          </a:p>
        </p:txBody>
      </p:sp>
      <p:sp>
        <p:nvSpPr>
          <p:cNvPr id="4" name="Slide Number Placeholder 3"/>
          <p:cNvSpPr>
            <a:spLocks noGrp="1"/>
          </p:cNvSpPr>
          <p:nvPr>
            <p:ph type="sldNum" sz="quarter" idx="10"/>
          </p:nvPr>
        </p:nvSpPr>
        <p:spPr/>
        <p:txBody>
          <a:bodyPr/>
          <a:lstStyle/>
          <a:p>
            <a:fld id="{A6D17B33-93C6-40AF-BC1F-B45D15676BB7}" type="slidenum">
              <a:rPr lang="en-US" smtClean="0"/>
              <a:t>5</a:t>
            </a:fld>
            <a:endParaRPr lang="en-US"/>
          </a:p>
        </p:txBody>
      </p:sp>
    </p:spTree>
    <p:extLst>
      <p:ext uri="{BB962C8B-B14F-4D97-AF65-F5344CB8AC3E}">
        <p14:creationId xmlns:p14="http://schemas.microsoft.com/office/powerpoint/2010/main" val="185075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 our young Christians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Too often we see churches and parents pander to the young, creating an insular and artificial experience that can’t be maintained when they leave the nest.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Just as a father might make his son earn his pocket money with household chores, a young man will learn responsibility and spirituality if he is given tasks to perform in the Lord’s work.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Training classes for little boys. </a:t>
            </a:r>
            <a:r>
              <a:rPr lang="en-US" sz="1200" b="0" i="0" kern="1200" dirty="0">
                <a:solidFill>
                  <a:schemeClr val="tx1"/>
                </a:solidFill>
                <a:effectLst/>
                <a:latin typeface="+mn-lt"/>
                <a:ea typeface="+mn-ea"/>
                <a:cs typeface="+mn-cs"/>
              </a:rPr>
              <a:t> (Too late if you wait until teenagers. Unprepared, embarrassed, and unwilling to take part in leading a prayer, reading scripture or leading a song.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same thing can be said of young ladies. </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Society wants to train them to take a position in the work place, and to educate them in preparation for a career.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If a young lady is going to be trained as a mother, wife, homemaker, caregiver, hostess – it will have to be done in the home and the church.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primary work of training the young is done in the home.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Parents have the responsibility to </a:t>
            </a:r>
            <a:r>
              <a:rPr lang="en-US" sz="1200" b="0" i="1" kern="1200" dirty="0">
                <a:solidFill>
                  <a:schemeClr val="tx1"/>
                </a:solidFill>
                <a:effectLst/>
                <a:latin typeface="+mn-lt"/>
                <a:ea typeface="+mn-ea"/>
                <a:cs typeface="+mn-cs"/>
              </a:rPr>
              <a:t>“bring them up in the training and admonition of the Lord”</a:t>
            </a:r>
            <a:r>
              <a:rPr lang="en-US" sz="1200" b="0" i="0" kern="1200" dirty="0">
                <a:solidFill>
                  <a:schemeClr val="tx1"/>
                </a:solidFill>
                <a:effectLst/>
                <a:latin typeface="+mn-lt"/>
                <a:ea typeface="+mn-ea"/>
                <a:cs typeface="+mn-cs"/>
              </a:rPr>
              <a:t> (Ephesians 6:4).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However, the local congregation can be remarkably helpful through bible classes, training, and mentorship</a:t>
            </a:r>
            <a:r>
              <a:rPr lang="en-US" sz="1200" b="0" i="1" kern="1200" dirty="0">
                <a:solidFill>
                  <a:schemeClr val="tx1"/>
                </a:solidFill>
                <a:effectLst/>
                <a:latin typeface="+mn-lt"/>
                <a:ea typeface="+mn-ea"/>
                <a:cs typeface="+mn-cs"/>
              </a:rPr>
              <a:t>.</a:t>
            </a:r>
          </a:p>
          <a:p>
            <a:pPr marL="0" indent="0">
              <a:buFont typeface="Arial" panose="020B0604020202020204" pitchFamily="34" charset="0"/>
              <a:buNone/>
            </a:pPr>
            <a:r>
              <a:rPr lang="en-US" sz="1200" b="1" i="0" kern="1200" dirty="0">
                <a:solidFill>
                  <a:schemeClr val="tx1"/>
                </a:solidFill>
                <a:effectLst/>
                <a:latin typeface="+mn-lt"/>
                <a:ea typeface="+mn-ea"/>
                <a:cs typeface="+mn-cs"/>
              </a:rPr>
              <a:t>(Titus 2:3-5), </a:t>
            </a:r>
            <a:r>
              <a:rPr lang="en-US" sz="1200" b="0" i="1" kern="1200" dirty="0">
                <a:solidFill>
                  <a:schemeClr val="tx1"/>
                </a:solidFill>
                <a:effectLst/>
                <a:latin typeface="+mn-lt"/>
                <a:ea typeface="+mn-ea"/>
                <a:cs typeface="+mn-cs"/>
              </a:rPr>
              <a:t>“The older women likewise,… that they admonish the young women to love their husbands, to love their children, to be discreet, chaste, homemakers, good, obedient to their own husbands, that the word of God may not be blasphemed”</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One final thought on this matter.  Parents often have a misguided desire to protect their children from sacrifice.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They think that a child shouldn’t have to miss a ball game, a prom or a party.  They don’t want their children to be looked at as peculiar because of what they wear, or because they are not “allowed” to do what their friends are able to do.  Trying to spare feelings and avoid conflict, they inadvertently teach their children that you can be a Christian without commitment!  This is a grave mistake!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Children who miss an athletic event because it conflicts with worship, Bible class or a gospel meeting learn that God comes first.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a child is told they can’t wear an item of clothing, or go to a specific movie, or attend an unchaperoned party, they are learning that they are different from the world, and that allegiance to God is most important.  If they are taught this while young, the later adolescent battles with limits and authority are often mitigated or even avoided.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Finally, home schooling.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certainly improper for Christians to have and to express disapproval or prejudice against a family that teaches their children at home.</a:t>
            </a:r>
          </a:p>
        </p:txBody>
      </p:sp>
      <p:sp>
        <p:nvSpPr>
          <p:cNvPr id="4" name="Slide Number Placeholder 3"/>
          <p:cNvSpPr>
            <a:spLocks noGrp="1"/>
          </p:cNvSpPr>
          <p:nvPr>
            <p:ph type="sldNum" sz="quarter" idx="10"/>
          </p:nvPr>
        </p:nvSpPr>
        <p:spPr/>
        <p:txBody>
          <a:bodyPr/>
          <a:lstStyle/>
          <a:p>
            <a:fld id="{A6D17B33-93C6-40AF-BC1F-B45D15676BB7}" type="slidenum">
              <a:rPr lang="en-US" smtClean="0"/>
              <a:t>6</a:t>
            </a:fld>
            <a:endParaRPr lang="en-US"/>
          </a:p>
        </p:txBody>
      </p:sp>
    </p:spTree>
    <p:extLst>
      <p:ext uri="{BB962C8B-B14F-4D97-AF65-F5344CB8AC3E}">
        <p14:creationId xmlns:p14="http://schemas.microsoft.com/office/powerpoint/2010/main" val="60154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Insist on holiness</a:t>
            </a:r>
          </a:p>
          <a:p>
            <a:r>
              <a:rPr lang="en-US" sz="1200" b="0" i="1" kern="1200" dirty="0">
                <a:solidFill>
                  <a:schemeClr val="tx1"/>
                </a:solidFill>
                <a:effectLst/>
                <a:latin typeface="+mn-lt"/>
                <a:ea typeface="+mn-ea"/>
                <a:cs typeface="+mn-cs"/>
              </a:rPr>
              <a:t>“But as He who called you is holy, you also be holy in all your conduct, because it is written, “Be holy, for I am holy.”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Uncompromised preaching on modesty, chastity and sobriety is needed because of the ungodliness surrounding God’s people.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part, the practice of true religion is </a:t>
            </a:r>
            <a:r>
              <a:rPr lang="en-US" sz="1200" b="0" i="1" kern="1200" dirty="0">
                <a:solidFill>
                  <a:schemeClr val="tx1"/>
                </a:solidFill>
                <a:effectLst/>
                <a:latin typeface="+mn-lt"/>
                <a:ea typeface="+mn-ea"/>
                <a:cs typeface="+mn-cs"/>
              </a:rPr>
              <a:t>“to keep oneself unspotted from the world”</a:t>
            </a:r>
            <a:r>
              <a:rPr lang="en-US" sz="1200" b="1" i="0" kern="1200" dirty="0">
                <a:solidFill>
                  <a:schemeClr val="tx1"/>
                </a:solidFill>
                <a:effectLst/>
                <a:latin typeface="+mn-lt"/>
                <a:ea typeface="+mn-ea"/>
                <a:cs typeface="+mn-cs"/>
              </a:rPr>
              <a:t> (James 1:27).</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there is equivocation in the pulpit.  An unwillingness to speak plainly, it can serve to enable ungodly action through the creation of doubt rather than certainty.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live in a prurient society.  We must be on guard lest we be influenced to compromise and sin.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(1 Corinthians 5:6-8), [The Corinthian church should serve as an object lesson to us],</a:t>
            </a:r>
            <a:r>
              <a:rPr lang="en-US" sz="1200" b="0" i="0" kern="1200" dirty="0">
                <a:solidFill>
                  <a:schemeClr val="tx1"/>
                </a:solidFill>
                <a:effectLst/>
                <a:latin typeface="+mn-lt"/>
                <a:ea typeface="+mn-ea"/>
                <a:cs typeface="+mn-cs"/>
              </a:rPr>
              <a:t> “Your glorying is not good. Do you not know that a little leaven leavens the whole lump? Therefore purge out the old leaven, that you may be a new lump, since you truly are unleavened. For indeed Christ, our Passover, was sacrificed for us. Therefore let us keep the feast, not with old leaven, nor with the leaven of malice and wickedness, but with the unleavened bread of sincerity and truth.”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apostle Paul noted the primary influences in Crete were ungodly.  </a:t>
            </a:r>
            <a:r>
              <a:rPr lang="en-US" sz="1200" b="0" i="1" kern="1200" dirty="0">
                <a:solidFill>
                  <a:schemeClr val="tx1"/>
                </a:solidFill>
                <a:effectLst/>
                <a:latin typeface="+mn-lt"/>
                <a:ea typeface="+mn-ea"/>
                <a:cs typeface="+mn-cs"/>
              </a:rPr>
              <a:t>“One of them, a prophet of their own, said, ‘Cretans are always liars, evil beasts, lazy gluttons.’ This testimony is true”</a:t>
            </a:r>
            <a:r>
              <a:rPr lang="en-US" sz="1200" b="0" i="0" kern="1200" dirty="0">
                <a:solidFill>
                  <a:schemeClr val="tx1"/>
                </a:solidFill>
                <a:effectLst/>
                <a:latin typeface="+mn-lt"/>
                <a:ea typeface="+mn-ea"/>
                <a:cs typeface="+mn-cs"/>
              </a:rPr>
              <a:t> (Titus 1:12-13).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knew that Titus’ work in evangelizing and edification would be difficult in this culture.  Consider his instructions. </a:t>
            </a:r>
          </a:p>
          <a:p>
            <a:pPr marL="0" indent="0">
              <a:buFont typeface="Arial" panose="020B0604020202020204" pitchFamily="34" charset="0"/>
              <a:buNone/>
            </a:pPr>
            <a:r>
              <a:rPr lang="en-US" sz="1200" b="1" i="0" kern="1200" dirty="0">
                <a:solidFill>
                  <a:schemeClr val="tx1"/>
                </a:solidFill>
                <a:effectLst/>
                <a:latin typeface="+mn-lt"/>
                <a:ea typeface="+mn-ea"/>
                <a:cs typeface="+mn-cs"/>
              </a:rPr>
              <a:t>(Titus 1:13-16), </a:t>
            </a:r>
            <a:r>
              <a:rPr lang="en-US" sz="1200" b="0" i="1" kern="1200" dirty="0">
                <a:solidFill>
                  <a:schemeClr val="tx1"/>
                </a:solidFill>
                <a:effectLst/>
                <a:latin typeface="+mn-lt"/>
                <a:ea typeface="+mn-ea"/>
                <a:cs typeface="+mn-cs"/>
              </a:rPr>
              <a:t>“Therefore rebuke them sharply, that they may be sound in the faith, not giving heed to Jewish fables and commandments of men who turn from the truth.  To the pure all things are pure, but to those who are defiled and unbelieving nothing is pure; but even their mind and conscience are defiled.  They profess to know God, but in works they deny Him, being abominable, disobedient, and disqualified for every good work”</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Paul’s admonition in Romans 12:1 is so important in our present culture.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12:1), </a:t>
            </a:r>
            <a:r>
              <a:rPr lang="en-US" sz="1200" b="0" i="1" kern="1200" dirty="0">
                <a:solidFill>
                  <a:schemeClr val="tx1"/>
                </a:solidFill>
                <a:effectLst/>
                <a:latin typeface="+mn-lt"/>
                <a:ea typeface="+mn-ea"/>
                <a:cs typeface="+mn-cs"/>
              </a:rPr>
              <a:t>“I beseech you therefore, brethren, by the mercies of God, that you present your bodies a living sacrifice, </a:t>
            </a:r>
            <a:r>
              <a:rPr lang="en-US" sz="1200" b="1" i="1" kern="1200" dirty="0">
                <a:solidFill>
                  <a:schemeClr val="tx1"/>
                </a:solidFill>
                <a:effectLst/>
                <a:latin typeface="+mn-lt"/>
                <a:ea typeface="+mn-ea"/>
                <a:cs typeface="+mn-cs"/>
              </a:rPr>
              <a:t>holy</a:t>
            </a:r>
            <a:r>
              <a:rPr lang="en-US" sz="1200" b="0" i="1" kern="1200" dirty="0">
                <a:solidFill>
                  <a:schemeClr val="tx1"/>
                </a:solidFill>
                <a:effectLst/>
                <a:latin typeface="+mn-lt"/>
                <a:ea typeface="+mn-ea"/>
                <a:cs typeface="+mn-cs"/>
              </a:rPr>
              <a:t>, acceptable to God, </a:t>
            </a:r>
            <a:r>
              <a:rPr lang="en-US" sz="1200" b="1" i="1" kern="1200" dirty="0">
                <a:solidFill>
                  <a:schemeClr val="tx1"/>
                </a:solidFill>
                <a:effectLst/>
                <a:latin typeface="+mn-lt"/>
                <a:ea typeface="+mn-ea"/>
                <a:cs typeface="+mn-cs"/>
              </a:rPr>
              <a:t>which is your reasonable service</a:t>
            </a:r>
            <a:r>
              <a:rPr lang="en-US" sz="1200" b="0" i="1"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D17B33-93C6-40AF-BC1F-B45D15676BB7}" type="slidenum">
              <a:rPr lang="en-US" smtClean="0"/>
              <a:t>7</a:t>
            </a:fld>
            <a:endParaRPr lang="en-US"/>
          </a:p>
        </p:txBody>
      </p:sp>
    </p:spTree>
    <p:extLst>
      <p:ext uri="{BB962C8B-B14F-4D97-AF65-F5344CB8AC3E}">
        <p14:creationId xmlns:p14="http://schemas.microsoft.com/office/powerpoint/2010/main" val="30555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Conclusion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noted, a countercultural approach to evangelism and edification will not guarantee an increase in conversions, nor a retention of faithful members.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will refuse to heed the message, and some who have become obedient to the gospel will forfeit their standing with God (cf. Matthew 7:13-14; Hebrews 6:4-6).</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However, this is God’s way, and it is indisputably the best way.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Any desire on our part to conform to the world is misguided.  </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2:15-17), </a:t>
            </a:r>
            <a:r>
              <a:rPr lang="en-US" sz="1200" b="0" i="1" kern="1200" dirty="0">
                <a:solidFill>
                  <a:schemeClr val="tx1"/>
                </a:solidFill>
                <a:effectLst/>
                <a:latin typeface="+mn-lt"/>
                <a:ea typeface="+mn-ea"/>
                <a:cs typeface="+mn-cs"/>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Numbers do not matter, souls do.  You can’t make disciples with donuts and volleyball games, you must convert them to Christ!  </a:t>
            </a:r>
            <a:r>
              <a:rPr lang="en-US" sz="1200" b="1" i="0" kern="1200" dirty="0">
                <a:solidFill>
                  <a:schemeClr val="tx1"/>
                </a:solidFill>
                <a:effectLst/>
                <a:latin typeface="+mn-lt"/>
                <a:ea typeface="+mn-ea"/>
                <a:cs typeface="+mn-cs"/>
              </a:rPr>
              <a:t>Relevancy is irrelevant!</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28:19-20),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Go therefore and make disciples of all the nations, baptizing them in the name of the Father and of the Son and of the Holy Spirit, </a:t>
            </a:r>
            <a:r>
              <a:rPr lang="en-US" sz="1200" b="1" i="1" kern="1200" dirty="0">
                <a:solidFill>
                  <a:schemeClr val="tx1"/>
                </a:solidFill>
                <a:effectLst/>
                <a:latin typeface="+mn-lt"/>
                <a:ea typeface="+mn-ea"/>
                <a:cs typeface="+mn-cs"/>
              </a:rPr>
              <a:t>teaching them to observe all things that I have commanded you</a:t>
            </a:r>
            <a:r>
              <a:rPr lang="en-US" sz="1200" b="0" i="1" kern="1200" dirty="0">
                <a:solidFill>
                  <a:schemeClr val="tx1"/>
                </a:solidFill>
                <a:effectLst/>
                <a:latin typeface="+mn-lt"/>
                <a:ea typeface="+mn-ea"/>
                <a:cs typeface="+mn-cs"/>
              </a:rPr>
              <a:t>; and lo, I am with you always, even to the end of the age.’ Amen”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D17B33-93C6-40AF-BC1F-B45D15676BB7}" type="slidenum">
              <a:rPr lang="en-US" smtClean="0"/>
              <a:t>8</a:t>
            </a:fld>
            <a:endParaRPr lang="en-US"/>
          </a:p>
        </p:txBody>
      </p:sp>
    </p:spTree>
    <p:extLst>
      <p:ext uri="{BB962C8B-B14F-4D97-AF65-F5344CB8AC3E}">
        <p14:creationId xmlns:p14="http://schemas.microsoft.com/office/powerpoint/2010/main" val="228484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9365-4075-4EA4-B9F2-FF4C04100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34FB0-1010-49CF-A19B-952F64C59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C8787-6D77-45A1-9B14-E96EED2A7CB0}"/>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D12AC9C3-D929-4BBA-B052-91C6776D7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4E50-CFF2-45C0-ADA2-9FC03FEEDF2E}"/>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194120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724B-27A8-43FA-A708-200DC2520D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36DE65-09A5-4C8C-A1DD-0617CF16F6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5050E-A707-4C7E-B9C7-E2ED8E409014}"/>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63C5AC80-80AD-482D-A1BD-5E3100CDA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9BFB3-63DE-4B1D-B8BF-61D5E8CDEF59}"/>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18678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EFDF3-9563-4F0A-993B-31733DE28E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74577C-8CBA-4E55-B6D1-714DEE13EA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93FBC-408E-44CB-9516-20A5758ED09D}"/>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B526E29E-98BD-4D08-8BEC-91704FECE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D1E10-4D14-46B7-A668-DB116911C273}"/>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49440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8CD9-612D-43EA-96C4-3839BE091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36B45-9F23-4AA9-8976-ACBA712DA8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EDD08-6917-4EE5-8A3E-CCDC8F35BA6A}"/>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1ADFF2A4-68E6-439A-8FBE-E66AE200D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5A9C8-9421-4F4F-9F85-57256523962C}"/>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170630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BECF-ED43-4A8F-BA8D-6E4638D16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C8E40-2245-4BFD-BC85-BF2AF91C1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7645CC-D54A-48DA-9636-6C8954CF2620}"/>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14418BC2-812E-4434-B670-45766D6A2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C1AB0-5E90-49F2-A42F-BD5CA8B10C94}"/>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71015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4ECA-C6FA-4300-BB20-01D4C0184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6096E-37AA-4A70-ACCC-AD9AD60918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779A65-9057-4A87-B593-A64BCDFD80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BB8A3-6842-4A1B-9E37-4512DC4A86CB}"/>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6" name="Footer Placeholder 5">
            <a:extLst>
              <a:ext uri="{FF2B5EF4-FFF2-40B4-BE49-F238E27FC236}">
                <a16:creationId xmlns:a16="http://schemas.microsoft.com/office/drawing/2014/main" id="{8E66B1E3-EEB6-428A-A7B0-CFC88D114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6205F-DC84-4658-9256-8662AA59B51B}"/>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0622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B6DB-357B-4FCB-9D73-2C91D5FB8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86778-FCBD-4DA7-8212-D83B3DCC0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8F2905-A928-486C-9CE0-7D4FD7AD21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CFECF-263A-4164-A7C8-13C4083F9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5DF4BE-2ADC-492F-BDAF-4F2415512B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3BA0CB-EE9C-41C4-87E7-35EEF0426F75}"/>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8" name="Footer Placeholder 7">
            <a:extLst>
              <a:ext uri="{FF2B5EF4-FFF2-40B4-BE49-F238E27FC236}">
                <a16:creationId xmlns:a16="http://schemas.microsoft.com/office/drawing/2014/main" id="{8E36E654-F5F2-4602-AAC2-77387E3E82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D04-A42A-4944-AAFD-D41D9095FA2B}"/>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4479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6ECD-74EE-43DD-886A-EE3A5897AF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0E2D7-F0C8-4DBC-9297-F613E4598EB0}"/>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4" name="Footer Placeholder 3">
            <a:extLst>
              <a:ext uri="{FF2B5EF4-FFF2-40B4-BE49-F238E27FC236}">
                <a16:creationId xmlns:a16="http://schemas.microsoft.com/office/drawing/2014/main" id="{5AE93576-0BA7-4623-8A87-59A706432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C7F18C-50DD-4BDA-BFD4-859811D62CD4}"/>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38172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4195D-3FAC-4400-B02D-AB43AC309A93}"/>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3" name="Footer Placeholder 2">
            <a:extLst>
              <a:ext uri="{FF2B5EF4-FFF2-40B4-BE49-F238E27FC236}">
                <a16:creationId xmlns:a16="http://schemas.microsoft.com/office/drawing/2014/main" id="{1A09AC18-8CEF-412C-B2E5-38E0F295D0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FC2B55-22C0-4688-9165-DAC35F9AFB7B}"/>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79357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8566-ECB6-4BAF-B421-FCF87C810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861F3-5499-4279-AF88-54E429B6B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0C7AE-2AB8-4CAA-B1C9-B4F639BA0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D6947F-67E2-4638-BEC0-1D79081BB98C}"/>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6" name="Footer Placeholder 5">
            <a:extLst>
              <a:ext uri="{FF2B5EF4-FFF2-40B4-BE49-F238E27FC236}">
                <a16:creationId xmlns:a16="http://schemas.microsoft.com/office/drawing/2014/main" id="{05EAECAB-4D81-4F49-B8CD-F832EA5A7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0C488-9FB0-4C1C-8D06-72D403AB6BF3}"/>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271271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D7A3-BA3B-495E-AE41-27A2F0C25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D20E7A-F4BC-406E-A199-7EA1A660B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A2E5E-9BEA-46C9-A723-21422B330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C90C91-650D-4E98-AD6A-DD7AE96DAF42}"/>
              </a:ext>
            </a:extLst>
          </p:cNvPr>
          <p:cNvSpPr>
            <a:spLocks noGrp="1"/>
          </p:cNvSpPr>
          <p:nvPr>
            <p:ph type="dt" sz="half" idx="10"/>
          </p:nvPr>
        </p:nvSpPr>
        <p:spPr/>
        <p:txBody>
          <a:bodyPr/>
          <a:lstStyle/>
          <a:p>
            <a:fld id="{44B10260-6184-4C2B-8660-8171AACA97A7}" type="datetimeFigureOut">
              <a:rPr lang="en-US" smtClean="0"/>
              <a:t>2/11/2018</a:t>
            </a:fld>
            <a:endParaRPr lang="en-US"/>
          </a:p>
        </p:txBody>
      </p:sp>
      <p:sp>
        <p:nvSpPr>
          <p:cNvPr id="6" name="Footer Placeholder 5">
            <a:extLst>
              <a:ext uri="{FF2B5EF4-FFF2-40B4-BE49-F238E27FC236}">
                <a16:creationId xmlns:a16="http://schemas.microsoft.com/office/drawing/2014/main" id="{7F6F7F9E-DA65-47F1-BF5E-75C3DABFF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C285-91D9-4489-B63F-010483C49C6A}"/>
              </a:ext>
            </a:extLst>
          </p:cNvPr>
          <p:cNvSpPr>
            <a:spLocks noGrp="1"/>
          </p:cNvSpPr>
          <p:nvPr>
            <p:ph type="sldNum" sz="quarter" idx="12"/>
          </p:nvPr>
        </p:nvSpPr>
        <p:spPr/>
        <p:txBody>
          <a:bodyPr/>
          <a:lstStyle/>
          <a:p>
            <a:fld id="{BB7CC800-1227-4BF7-A236-9C86E524D753}" type="slidenum">
              <a:rPr lang="en-US" smtClean="0"/>
              <a:t>‹#›</a:t>
            </a:fld>
            <a:endParaRPr lang="en-US"/>
          </a:p>
        </p:txBody>
      </p:sp>
    </p:spTree>
    <p:extLst>
      <p:ext uri="{BB962C8B-B14F-4D97-AF65-F5344CB8AC3E}">
        <p14:creationId xmlns:p14="http://schemas.microsoft.com/office/powerpoint/2010/main" val="314089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2921"/>
                    </a14:imgEffect>
                    <a14:imgEffect>
                      <a14:saturation sat="218000"/>
                    </a14:imgEffect>
                    <a14:imgEffect>
                      <a14:brightnessContrast bright="-49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A64B5-EE7E-43E0-89AB-6D3C02BA5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A640F0-FD69-41DF-B331-0D469DF5B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1F78B-2A79-4095-A15D-012237F9B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10260-6184-4C2B-8660-8171AACA97A7}" type="datetimeFigureOut">
              <a:rPr lang="en-US" smtClean="0"/>
              <a:t>2/11/2018</a:t>
            </a:fld>
            <a:endParaRPr lang="en-US"/>
          </a:p>
        </p:txBody>
      </p:sp>
      <p:sp>
        <p:nvSpPr>
          <p:cNvPr id="5" name="Footer Placeholder 4">
            <a:extLst>
              <a:ext uri="{FF2B5EF4-FFF2-40B4-BE49-F238E27FC236}">
                <a16:creationId xmlns:a16="http://schemas.microsoft.com/office/drawing/2014/main" id="{5E070E19-C250-449F-9F25-328A95A8B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CF8A2C-C3A0-4ED4-A599-67BB14D4D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CC800-1227-4BF7-A236-9C86E524D753}" type="slidenum">
              <a:rPr lang="en-US" smtClean="0"/>
              <a:t>‹#›</a:t>
            </a:fld>
            <a:endParaRPr lang="en-US"/>
          </a:p>
        </p:txBody>
      </p:sp>
    </p:spTree>
    <p:extLst>
      <p:ext uri="{BB962C8B-B14F-4D97-AF65-F5344CB8AC3E}">
        <p14:creationId xmlns:p14="http://schemas.microsoft.com/office/powerpoint/2010/main" val="350219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0228-E8FB-4970-869D-C95FD7C21B0E}"/>
              </a:ext>
            </a:extLst>
          </p:cNvPr>
          <p:cNvSpPr>
            <a:spLocks noGrp="1"/>
          </p:cNvSpPr>
          <p:nvPr>
            <p:ph type="ctrTitle"/>
          </p:nvPr>
        </p:nvSpPr>
        <p:spPr>
          <a:xfrm>
            <a:off x="1524000" y="1171581"/>
            <a:ext cx="9144000" cy="2967038"/>
          </a:xfrm>
        </p:spPr>
        <p:txBody>
          <a:bodyPr/>
          <a:lstStyle/>
          <a:p>
            <a:pPr>
              <a:lnSpc>
                <a:spcPct val="80000"/>
              </a:lnSpc>
            </a:pPr>
            <a:r>
              <a:rPr lang="en-US" sz="7200"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t>DESPERATELY</a:t>
            </a:r>
            <a:br>
              <a:rPr lang="en-US"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br>
            <a:r>
              <a:rPr lang="en-US" sz="11800" b="1"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t>SEEKING</a:t>
            </a:r>
          </a:p>
        </p:txBody>
      </p:sp>
      <p:sp>
        <p:nvSpPr>
          <p:cNvPr id="3" name="Subtitle 2">
            <a:extLst>
              <a:ext uri="{FF2B5EF4-FFF2-40B4-BE49-F238E27FC236}">
                <a16:creationId xmlns:a16="http://schemas.microsoft.com/office/drawing/2014/main" id="{335F3EF1-FFB3-45E9-B9B8-BA9E58A00505}"/>
              </a:ext>
            </a:extLst>
          </p:cNvPr>
          <p:cNvSpPr>
            <a:spLocks noGrp="1"/>
          </p:cNvSpPr>
          <p:nvPr>
            <p:ph type="subTitle" idx="1"/>
          </p:nvPr>
        </p:nvSpPr>
        <p:spPr>
          <a:xfrm rot="21226460">
            <a:off x="4374799" y="3499154"/>
            <a:ext cx="5451004" cy="2067682"/>
          </a:xfrm>
        </p:spPr>
        <p:txBody>
          <a:bodyPr>
            <a:normAutofit/>
          </a:bodyPr>
          <a:lstStyle/>
          <a:p>
            <a:r>
              <a:rPr lang="en-US" sz="10800" b="1" dirty="0">
                <a:solidFill>
                  <a:srgbClr val="FF0000"/>
                </a:solidFill>
                <a:effectLst>
                  <a:glow rad="228600">
                    <a:srgbClr val="FF4343">
                      <a:alpha val="40000"/>
                    </a:srgbClr>
                  </a:glow>
                </a:effectLst>
                <a:latin typeface="Great Vibes" panose="02000507080000020002" pitchFamily="2" charset="0"/>
              </a:rPr>
              <a:t>Relevance</a:t>
            </a:r>
          </a:p>
        </p:txBody>
      </p:sp>
    </p:spTree>
    <p:extLst>
      <p:ext uri="{BB962C8B-B14F-4D97-AF65-F5344CB8AC3E}">
        <p14:creationId xmlns:p14="http://schemas.microsoft.com/office/powerpoint/2010/main" val="40890836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5" name="Content Placeholder 4">
            <a:extLst>
              <a:ext uri="{FF2B5EF4-FFF2-40B4-BE49-F238E27FC236}">
                <a16:creationId xmlns:a16="http://schemas.microsoft.com/office/drawing/2014/main" id="{CB862A19-4DFF-4944-896C-AEF59BEAFD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07594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3" name="Content Placeholder 2">
            <a:extLst>
              <a:ext uri="{FF2B5EF4-FFF2-40B4-BE49-F238E27FC236}">
                <a16:creationId xmlns:a16="http://schemas.microsoft.com/office/drawing/2014/main" id="{0E5BCB09-998C-4818-A41D-A5D48C4405C1}"/>
              </a:ext>
            </a:extLst>
          </p:cNvPr>
          <p:cNvSpPr>
            <a:spLocks noGrp="1"/>
          </p:cNvSpPr>
          <p:nvPr>
            <p:ph idx="1"/>
          </p:nvPr>
        </p:nvSpPr>
        <p:spPr>
          <a:xfrm>
            <a:off x="605442" y="1546167"/>
            <a:ext cx="11015751" cy="5104014"/>
          </a:xfrm>
        </p:spPr>
        <p:txBody>
          <a:bodyPr>
            <a:normAutofit/>
          </a:bodyPr>
          <a:lstStyle/>
          <a:p>
            <a:pPr marL="0" indent="0" algn="ctr">
              <a:buNone/>
            </a:pPr>
            <a:r>
              <a:rPr lang="en-US" sz="4800"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Embrace Our Countercultural Identity</a:t>
            </a:r>
          </a:p>
          <a:p>
            <a:pPr marL="0" indent="0" algn="ctr">
              <a:buNone/>
            </a:pPr>
            <a:r>
              <a:rPr lang="en-US" sz="4400" i="1"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1 Peter 2:11; 4:3; Romans 12:2; Titus 2:14</a:t>
            </a:r>
          </a:p>
        </p:txBody>
      </p:sp>
    </p:spTree>
    <p:extLst>
      <p:ext uri="{BB962C8B-B14F-4D97-AF65-F5344CB8AC3E}">
        <p14:creationId xmlns:p14="http://schemas.microsoft.com/office/powerpoint/2010/main" val="286921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3" name="Content Placeholder 2">
            <a:extLst>
              <a:ext uri="{FF2B5EF4-FFF2-40B4-BE49-F238E27FC236}">
                <a16:creationId xmlns:a16="http://schemas.microsoft.com/office/drawing/2014/main" id="{0E5BCB09-998C-4818-A41D-A5D48C4405C1}"/>
              </a:ext>
            </a:extLst>
          </p:cNvPr>
          <p:cNvSpPr>
            <a:spLocks noGrp="1"/>
          </p:cNvSpPr>
          <p:nvPr>
            <p:ph idx="1"/>
          </p:nvPr>
        </p:nvSpPr>
        <p:spPr>
          <a:xfrm>
            <a:off x="605442" y="1546167"/>
            <a:ext cx="11015751" cy="5104014"/>
          </a:xfrm>
        </p:spPr>
        <p:txBody>
          <a:bodyPr>
            <a:normAutofit/>
          </a:bodyPr>
          <a:lstStyle/>
          <a:p>
            <a:pPr marL="0" indent="0" algn="ctr">
              <a:buNone/>
            </a:pPr>
            <a:r>
              <a:rPr lang="en-US" sz="4800" dirty="0">
                <a:solidFill>
                  <a:schemeClr val="bg1"/>
                </a:solidFill>
                <a:effectLst>
                  <a:outerShdw blurRad="38100" dist="38100" dir="2700000" algn="tl">
                    <a:srgbClr val="000000">
                      <a:alpha val="43137"/>
                    </a:srgbClr>
                  </a:outerShdw>
                </a:effectLst>
              </a:rPr>
              <a:t>Embrace Our Countercultural Identity</a:t>
            </a:r>
          </a:p>
          <a:p>
            <a:pPr marL="0" indent="0" algn="ctr">
              <a:buNone/>
            </a:pPr>
            <a:r>
              <a:rPr lang="en-US" sz="4800"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Preach More Apologetics</a:t>
            </a:r>
          </a:p>
          <a:p>
            <a:pPr marL="0" indent="0" algn="ctr">
              <a:buNone/>
            </a:pPr>
            <a:r>
              <a:rPr lang="en-US" sz="4400" i="1"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1 Peter 3:15</a:t>
            </a:r>
          </a:p>
        </p:txBody>
      </p:sp>
    </p:spTree>
    <p:extLst>
      <p:ext uri="{BB962C8B-B14F-4D97-AF65-F5344CB8AC3E}">
        <p14:creationId xmlns:p14="http://schemas.microsoft.com/office/powerpoint/2010/main" val="342444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3" name="Content Placeholder 2">
            <a:extLst>
              <a:ext uri="{FF2B5EF4-FFF2-40B4-BE49-F238E27FC236}">
                <a16:creationId xmlns:a16="http://schemas.microsoft.com/office/drawing/2014/main" id="{0E5BCB09-998C-4818-A41D-A5D48C4405C1}"/>
              </a:ext>
            </a:extLst>
          </p:cNvPr>
          <p:cNvSpPr>
            <a:spLocks noGrp="1"/>
          </p:cNvSpPr>
          <p:nvPr>
            <p:ph idx="1"/>
          </p:nvPr>
        </p:nvSpPr>
        <p:spPr>
          <a:xfrm>
            <a:off x="605442" y="1546167"/>
            <a:ext cx="11015751" cy="5104014"/>
          </a:xfrm>
        </p:spPr>
        <p:txBody>
          <a:bodyPr>
            <a:normAutofit/>
          </a:bodyPr>
          <a:lstStyle/>
          <a:p>
            <a:pPr marL="0" indent="0" algn="ctr">
              <a:buNone/>
            </a:pPr>
            <a:r>
              <a:rPr lang="en-US" sz="4800" dirty="0">
                <a:solidFill>
                  <a:schemeClr val="bg1"/>
                </a:solidFill>
                <a:effectLst>
                  <a:outerShdw blurRad="38100" dist="38100" dir="2700000" algn="tl">
                    <a:srgbClr val="000000">
                      <a:alpha val="43137"/>
                    </a:srgbClr>
                  </a:outerShdw>
                </a:effectLst>
              </a:rPr>
              <a:t>Embrace Our Countercultural Identity</a:t>
            </a:r>
          </a:p>
          <a:p>
            <a:pPr marL="0" indent="0" algn="ctr">
              <a:buNone/>
            </a:pPr>
            <a:r>
              <a:rPr lang="en-US" sz="4800" dirty="0">
                <a:solidFill>
                  <a:schemeClr val="bg1"/>
                </a:solidFill>
                <a:effectLst>
                  <a:outerShdw blurRad="38100" dist="38100" dir="2700000" algn="tl">
                    <a:srgbClr val="000000">
                      <a:alpha val="43137"/>
                    </a:srgbClr>
                  </a:outerShdw>
                </a:effectLst>
              </a:rPr>
              <a:t>Preach More Apologetics</a:t>
            </a:r>
          </a:p>
          <a:p>
            <a:pPr marL="0" indent="0" algn="ctr">
              <a:buNone/>
            </a:pPr>
            <a:r>
              <a:rPr lang="en-US" sz="4800"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Preach More Doctrine</a:t>
            </a:r>
          </a:p>
          <a:p>
            <a:pPr marL="0" indent="0" algn="ctr">
              <a:buNone/>
            </a:pPr>
            <a:r>
              <a:rPr lang="en-US" sz="4400" i="1"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2 Timothy 4:2; Ephesians 4:12</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50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3" name="Content Placeholder 2">
            <a:extLst>
              <a:ext uri="{FF2B5EF4-FFF2-40B4-BE49-F238E27FC236}">
                <a16:creationId xmlns:a16="http://schemas.microsoft.com/office/drawing/2014/main" id="{0E5BCB09-998C-4818-A41D-A5D48C4405C1}"/>
              </a:ext>
            </a:extLst>
          </p:cNvPr>
          <p:cNvSpPr>
            <a:spLocks noGrp="1"/>
          </p:cNvSpPr>
          <p:nvPr>
            <p:ph idx="1"/>
          </p:nvPr>
        </p:nvSpPr>
        <p:spPr>
          <a:xfrm>
            <a:off x="605442" y="1546167"/>
            <a:ext cx="11015751" cy="5104014"/>
          </a:xfrm>
        </p:spPr>
        <p:txBody>
          <a:bodyPr>
            <a:normAutofit/>
          </a:bodyPr>
          <a:lstStyle/>
          <a:p>
            <a:pPr marL="0" indent="0" algn="ctr">
              <a:buNone/>
            </a:pPr>
            <a:r>
              <a:rPr lang="en-US" sz="4800" dirty="0">
                <a:solidFill>
                  <a:schemeClr val="bg1"/>
                </a:solidFill>
                <a:effectLst>
                  <a:outerShdw blurRad="38100" dist="38100" dir="2700000" algn="tl">
                    <a:srgbClr val="000000">
                      <a:alpha val="43137"/>
                    </a:srgbClr>
                  </a:outerShdw>
                </a:effectLst>
              </a:rPr>
              <a:t>Embrace Our Countercultural Identity</a:t>
            </a:r>
          </a:p>
          <a:p>
            <a:pPr marL="0" indent="0" algn="ctr">
              <a:buNone/>
            </a:pPr>
            <a:r>
              <a:rPr lang="en-US" sz="4800" dirty="0">
                <a:solidFill>
                  <a:schemeClr val="bg1"/>
                </a:solidFill>
                <a:effectLst>
                  <a:outerShdw blurRad="38100" dist="38100" dir="2700000" algn="tl">
                    <a:srgbClr val="000000">
                      <a:alpha val="43137"/>
                    </a:srgbClr>
                  </a:outerShdw>
                </a:effectLst>
              </a:rPr>
              <a:t>Preach More Apologetics</a:t>
            </a:r>
          </a:p>
          <a:p>
            <a:pPr marL="0" indent="0" algn="ctr">
              <a:buNone/>
            </a:pPr>
            <a:r>
              <a:rPr lang="en-US" sz="4800" dirty="0">
                <a:solidFill>
                  <a:schemeClr val="bg1"/>
                </a:solidFill>
                <a:effectLst>
                  <a:outerShdw blurRad="38100" dist="38100" dir="2700000" algn="tl">
                    <a:srgbClr val="000000">
                      <a:alpha val="43137"/>
                    </a:srgbClr>
                  </a:outerShdw>
                </a:effectLst>
              </a:rPr>
              <a:t>Preach More Doctrine</a:t>
            </a:r>
          </a:p>
          <a:p>
            <a:pPr marL="0" indent="0" algn="ctr">
              <a:buNone/>
            </a:pPr>
            <a:r>
              <a:rPr lang="en-US" sz="4800"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Challenge Our Young Christians</a:t>
            </a:r>
          </a:p>
          <a:p>
            <a:pPr marL="0" indent="0" algn="ctr">
              <a:buNone/>
            </a:pPr>
            <a:r>
              <a:rPr lang="en-US" sz="4400" i="1"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Ephesians 6:4; Titus 2:3-5</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6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87A-F0B6-4653-BF27-FD21481727E0}"/>
              </a:ext>
            </a:extLst>
          </p:cNvPr>
          <p:cNvSpPr>
            <a:spLocks noGrp="1"/>
          </p:cNvSpPr>
          <p:nvPr>
            <p:ph type="title"/>
          </p:nvPr>
        </p:nvSpPr>
        <p:spPr>
          <a:xfrm>
            <a:off x="477982" y="207819"/>
            <a:ext cx="10875818" cy="1018308"/>
          </a:xfrm>
        </p:spPr>
        <p:txBody>
          <a:bodyPr>
            <a:normAutofit/>
          </a:bodyPr>
          <a:lstStyle/>
          <a:p>
            <a:pPr algn="ctr"/>
            <a:r>
              <a:rPr lang="en-US" sz="5400" b="1" dirty="0">
                <a:solidFill>
                  <a:srgbClr val="FF0000"/>
                </a:solidFill>
                <a:effectLst>
                  <a:glow rad="228600">
                    <a:srgbClr val="FF4343">
                      <a:alpha val="40000"/>
                    </a:srgbClr>
                  </a:glow>
                </a:effectLst>
                <a:latin typeface="Bahnschrift SemiLight" panose="020B0502040204020203" pitchFamily="34" charset="0"/>
              </a:rPr>
              <a:t>SOLUTIONS TO THE PROBLEM</a:t>
            </a:r>
          </a:p>
        </p:txBody>
      </p:sp>
      <p:sp>
        <p:nvSpPr>
          <p:cNvPr id="3" name="Content Placeholder 2">
            <a:extLst>
              <a:ext uri="{FF2B5EF4-FFF2-40B4-BE49-F238E27FC236}">
                <a16:creationId xmlns:a16="http://schemas.microsoft.com/office/drawing/2014/main" id="{0E5BCB09-998C-4818-A41D-A5D48C4405C1}"/>
              </a:ext>
            </a:extLst>
          </p:cNvPr>
          <p:cNvSpPr>
            <a:spLocks noGrp="1"/>
          </p:cNvSpPr>
          <p:nvPr>
            <p:ph idx="1"/>
          </p:nvPr>
        </p:nvSpPr>
        <p:spPr>
          <a:xfrm>
            <a:off x="605442" y="1546167"/>
            <a:ext cx="11015751" cy="5104014"/>
          </a:xfrm>
        </p:spPr>
        <p:txBody>
          <a:bodyPr>
            <a:normAutofit/>
          </a:bodyPr>
          <a:lstStyle/>
          <a:p>
            <a:pPr marL="0" indent="0" algn="ctr">
              <a:buNone/>
            </a:pPr>
            <a:r>
              <a:rPr lang="en-US" sz="4800" dirty="0">
                <a:solidFill>
                  <a:schemeClr val="bg1"/>
                </a:solidFill>
                <a:effectLst>
                  <a:outerShdw blurRad="38100" dist="38100" dir="2700000" algn="tl">
                    <a:srgbClr val="000000">
                      <a:alpha val="43137"/>
                    </a:srgbClr>
                  </a:outerShdw>
                </a:effectLst>
              </a:rPr>
              <a:t>Embrace Our Countercultural Identity</a:t>
            </a:r>
          </a:p>
          <a:p>
            <a:pPr marL="0" indent="0" algn="ctr">
              <a:buNone/>
            </a:pPr>
            <a:r>
              <a:rPr lang="en-US" sz="4800" dirty="0">
                <a:solidFill>
                  <a:schemeClr val="bg1"/>
                </a:solidFill>
                <a:effectLst>
                  <a:outerShdw blurRad="38100" dist="38100" dir="2700000" algn="tl">
                    <a:srgbClr val="000000">
                      <a:alpha val="43137"/>
                    </a:srgbClr>
                  </a:outerShdw>
                </a:effectLst>
              </a:rPr>
              <a:t>Preach More Apologetics</a:t>
            </a:r>
          </a:p>
          <a:p>
            <a:pPr marL="0" indent="0" algn="ctr">
              <a:buNone/>
            </a:pPr>
            <a:r>
              <a:rPr lang="en-US" sz="4800" dirty="0">
                <a:solidFill>
                  <a:schemeClr val="bg1"/>
                </a:solidFill>
                <a:effectLst>
                  <a:outerShdw blurRad="38100" dist="38100" dir="2700000" algn="tl">
                    <a:srgbClr val="000000">
                      <a:alpha val="43137"/>
                    </a:srgbClr>
                  </a:outerShdw>
                </a:effectLst>
              </a:rPr>
              <a:t>Preach More Doctrine</a:t>
            </a:r>
          </a:p>
          <a:p>
            <a:pPr marL="0" indent="0" algn="ctr">
              <a:buNone/>
            </a:pPr>
            <a:r>
              <a:rPr lang="en-US" sz="4800" dirty="0">
                <a:solidFill>
                  <a:schemeClr val="bg1"/>
                </a:solidFill>
                <a:effectLst>
                  <a:outerShdw blurRad="38100" dist="38100" dir="2700000" algn="tl">
                    <a:srgbClr val="000000">
                      <a:alpha val="43137"/>
                    </a:srgbClr>
                  </a:outerShdw>
                </a:effectLst>
              </a:rPr>
              <a:t>Challenge Our Young Christians</a:t>
            </a:r>
          </a:p>
          <a:p>
            <a:pPr marL="0" indent="0" algn="ctr">
              <a:buNone/>
            </a:pPr>
            <a:r>
              <a:rPr lang="en-US" sz="4800"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Insist on Holiness</a:t>
            </a:r>
          </a:p>
          <a:p>
            <a:pPr marL="0" indent="0" algn="ctr">
              <a:buNone/>
            </a:pPr>
            <a:r>
              <a:rPr lang="en-US" sz="4400" i="1" dirty="0">
                <a:solidFill>
                  <a:schemeClr val="accent1">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1 Peter 1:15-16; 1 Cor. 5:6-8; Romans 12:1</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8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0228-E8FB-4970-869D-C95FD7C21B0E}"/>
              </a:ext>
            </a:extLst>
          </p:cNvPr>
          <p:cNvSpPr>
            <a:spLocks noGrp="1"/>
          </p:cNvSpPr>
          <p:nvPr>
            <p:ph type="ctrTitle"/>
          </p:nvPr>
        </p:nvSpPr>
        <p:spPr>
          <a:xfrm>
            <a:off x="371475" y="129915"/>
            <a:ext cx="7067550" cy="2967038"/>
          </a:xfrm>
        </p:spPr>
        <p:txBody>
          <a:bodyPr/>
          <a:lstStyle/>
          <a:p>
            <a:pPr>
              <a:lnSpc>
                <a:spcPct val="80000"/>
              </a:lnSpc>
            </a:pPr>
            <a:r>
              <a:rPr lang="en-US" sz="7200"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t>DESPERATELY</a:t>
            </a:r>
            <a:br>
              <a:rPr lang="en-US"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br>
            <a:r>
              <a:rPr lang="en-US" sz="11800" b="1" dirty="0">
                <a:solidFill>
                  <a:schemeClr val="accent1">
                    <a:lumMod val="40000"/>
                    <a:lumOff val="60000"/>
                  </a:schemeClr>
                </a:solidFill>
                <a:effectLst>
                  <a:glow rad="228600">
                    <a:schemeClr val="accent1">
                      <a:satMod val="175000"/>
                      <a:alpha val="40000"/>
                    </a:schemeClr>
                  </a:glow>
                </a:effectLst>
                <a:latin typeface="Bahnschrift SemiLight" panose="020B0502040204020203" pitchFamily="34" charset="0"/>
              </a:rPr>
              <a:t>SEEKING</a:t>
            </a:r>
          </a:p>
        </p:txBody>
      </p:sp>
      <p:sp>
        <p:nvSpPr>
          <p:cNvPr id="3" name="Subtitle 2">
            <a:extLst>
              <a:ext uri="{FF2B5EF4-FFF2-40B4-BE49-F238E27FC236}">
                <a16:creationId xmlns:a16="http://schemas.microsoft.com/office/drawing/2014/main" id="{335F3EF1-FFB3-45E9-B9B8-BA9E58A00505}"/>
              </a:ext>
            </a:extLst>
          </p:cNvPr>
          <p:cNvSpPr>
            <a:spLocks noGrp="1"/>
          </p:cNvSpPr>
          <p:nvPr>
            <p:ph type="subTitle" idx="1"/>
          </p:nvPr>
        </p:nvSpPr>
        <p:spPr>
          <a:xfrm rot="21226460">
            <a:off x="2288824" y="2395159"/>
            <a:ext cx="5451004" cy="2067682"/>
          </a:xfrm>
        </p:spPr>
        <p:txBody>
          <a:bodyPr>
            <a:normAutofit/>
          </a:bodyPr>
          <a:lstStyle/>
          <a:p>
            <a:r>
              <a:rPr lang="en-US" sz="10800" b="1" dirty="0">
                <a:solidFill>
                  <a:srgbClr val="FF0000"/>
                </a:solidFill>
                <a:effectLst>
                  <a:glow rad="228600">
                    <a:srgbClr val="FF4343">
                      <a:alpha val="40000"/>
                    </a:srgbClr>
                  </a:glow>
                </a:effectLst>
                <a:latin typeface="Great Vibes" panose="02000507080000020002" pitchFamily="2" charset="0"/>
              </a:rPr>
              <a:t>Relevance</a:t>
            </a:r>
          </a:p>
        </p:txBody>
      </p:sp>
      <p:sp>
        <p:nvSpPr>
          <p:cNvPr id="4" name="TextBox 3">
            <a:extLst>
              <a:ext uri="{FF2B5EF4-FFF2-40B4-BE49-F238E27FC236}">
                <a16:creationId xmlns:a16="http://schemas.microsoft.com/office/drawing/2014/main" id="{C299A837-1708-4204-80F6-66EE3137E513}"/>
              </a:ext>
            </a:extLst>
          </p:cNvPr>
          <p:cNvSpPr txBox="1"/>
          <p:nvPr/>
        </p:nvSpPr>
        <p:spPr>
          <a:xfrm>
            <a:off x="2063609" y="4287897"/>
            <a:ext cx="8453661" cy="1569660"/>
          </a:xfrm>
          <a:prstGeom prst="rect">
            <a:avLst/>
          </a:prstGeom>
          <a:noFill/>
        </p:spPr>
        <p:txBody>
          <a:bodyPr wrap="none" rtlCol="0">
            <a:spAutoFit/>
          </a:bodyPr>
          <a:lstStyle/>
          <a:p>
            <a:pPr algn="ctr"/>
            <a:r>
              <a:rPr lang="en-US" sz="4800" b="1" dirty="0">
                <a:solidFill>
                  <a:schemeClr val="bg1"/>
                </a:solidFill>
              </a:rPr>
              <a:t>Numbers don’t matter, souls do!</a:t>
            </a:r>
          </a:p>
          <a:p>
            <a:pPr algn="ctr"/>
            <a:r>
              <a:rPr lang="en-US" sz="4800" b="1" dirty="0">
                <a:solidFill>
                  <a:schemeClr val="bg1"/>
                </a:solidFill>
              </a:rPr>
              <a:t>Relevancy is Irrelevant!</a:t>
            </a:r>
          </a:p>
        </p:txBody>
      </p:sp>
    </p:spTree>
    <p:extLst>
      <p:ext uri="{BB962C8B-B14F-4D97-AF65-F5344CB8AC3E}">
        <p14:creationId xmlns:p14="http://schemas.microsoft.com/office/powerpoint/2010/main" val="3180105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409</Words>
  <Application>Microsoft Office PowerPoint</Application>
  <PresentationFormat>Widescreen</PresentationFormat>
  <Paragraphs>151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Great Vibes</vt:lpstr>
      <vt:lpstr>Bahnschrift SemiLight</vt:lpstr>
      <vt:lpstr>Calibri Light</vt:lpstr>
      <vt:lpstr>Arial</vt:lpstr>
      <vt:lpstr>Office Theme</vt:lpstr>
      <vt:lpstr>DESPERATELY SEEKING</vt:lpstr>
      <vt:lpstr>SOLUTIONS TO THE PROBLEM</vt:lpstr>
      <vt:lpstr>SOLUTIONS TO THE PROBLEM</vt:lpstr>
      <vt:lpstr>SOLUTIONS TO THE PROBLEM</vt:lpstr>
      <vt:lpstr>SOLUTIONS TO THE PROBLEM</vt:lpstr>
      <vt:lpstr>SOLUTIONS TO THE PROBLEM</vt:lpstr>
      <vt:lpstr>SOLUTIONS TO THE PROBLEM</vt:lpstr>
      <vt:lpstr>DESPERATELY SEEKING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DESPERATELY SEEKING</dc:title>
  <dc:creator>Stan Cox</dc:creator>
  <cp:lastModifiedBy>Stan Cox</cp:lastModifiedBy>
  <cp:revision>19</cp:revision>
  <dcterms:created xsi:type="dcterms:W3CDTF">2018-02-10T03:31:52Z</dcterms:created>
  <dcterms:modified xsi:type="dcterms:W3CDTF">2018-02-11T20:39:51Z</dcterms:modified>
</cp:coreProperties>
</file>